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1" r:id="rId11"/>
    <p:sldId id="265" r:id="rId12"/>
    <p:sldId id="268" r:id="rId13"/>
    <p:sldId id="266" r:id="rId14"/>
    <p:sldId id="267" r:id="rId15"/>
    <p:sldId id="269" r:id="rId16"/>
    <p:sldId id="273" r:id="rId17"/>
    <p:sldId id="272" r:id="rId18"/>
    <p:sldId id="270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09FD-DF2C-4B8E-B971-445B45D77CB6}" type="datetimeFigureOut">
              <a:rPr lang="hu-HU" smtClean="0"/>
              <a:pPr/>
              <a:t>2013.04.02.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7285-EBBA-484E-80E0-C5F2E1914AF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030413"/>
            <a:ext cx="7772400" cy="1470025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Keresztmetszeti intenzitás profilokon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alapuló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mikroaneurizma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detektálás és érhálózat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szegmentálás retina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képeken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14370"/>
          </a:xfrm>
        </p:spPr>
        <p:txBody>
          <a:bodyPr>
            <a:noAutofit/>
          </a:bodyPr>
          <a:lstStyle/>
          <a:p>
            <a:r>
              <a:rPr lang="hu-H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Lázár </a:t>
            </a:r>
            <a:r>
              <a:rPr lang="hu-H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István</a:t>
            </a:r>
          </a:p>
          <a:p>
            <a:endParaRPr lang="hu-H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Témavezető: Hajdu András</a:t>
            </a:r>
            <a:endParaRPr lang="hu-H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095505"/>
            <a:ext cx="5242467" cy="24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Kísérleti eredmények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4357718" cy="34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Mikroaneurizma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detektor II.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110185" cy="44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0" y="64579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Lazar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A. Hajdu: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Retinal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Microaneurysm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Detection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Local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Rotating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Cross-section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Profile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IEEE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Transactions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Medical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Imaging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. 32, no. 2, pp. 400-407,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Feb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. 2013.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Mikroaneurizma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detektor II. (folyt)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 descr="cross_section_profiles_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308" y="928670"/>
            <a:ext cx="4915848" cy="5572164"/>
          </a:xfrm>
          <a:prstGeom prst="rect">
            <a:avLst/>
          </a:prstGeom>
        </p:spPr>
      </p:pic>
      <p:pic>
        <p:nvPicPr>
          <p:cNvPr id="8" name="Kép 7" descr="cross_section_mod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1785926"/>
            <a:ext cx="4040971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peak_detection_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785794"/>
            <a:ext cx="4500594" cy="3618900"/>
          </a:xfrm>
          <a:prstGeom prst="rect">
            <a:avLst/>
          </a:prstGeo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Mikroaneurizma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detektor II. (folyt.)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558336"/>
            <a:ext cx="4000528" cy="187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915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Mikroaneurizma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detektor II. (folyt.)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0" y="1661686"/>
            <a:ext cx="7715272" cy="438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3310112" y="6233718"/>
            <a:ext cx="290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Retinopathy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Online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Challenge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Eredmények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3143240" y="4857760"/>
            <a:ext cx="290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Retinopathy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Online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Challenge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5072097" cy="38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91629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3286116" y="5072074"/>
            <a:ext cx="3068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Moorfields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Eye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Hospital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dataset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Dermatoszkópos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kép elemzés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24003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Kép 13" descr="atiphalo1_log_sco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8" y="2714620"/>
            <a:ext cx="2400300" cy="2914650"/>
          </a:xfrm>
          <a:prstGeom prst="rect">
            <a:avLst/>
          </a:prstGeom>
        </p:spPr>
      </p:pic>
      <p:pic>
        <p:nvPicPr>
          <p:cNvPr id="15" name="Kép 14" descr="atiphalo1_r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714620"/>
            <a:ext cx="2400300" cy="2914650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357158" y="107154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Pigment hálózat szegmentálás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Elágazódási pontok azonosítása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Típusos – Atípusos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pigmentháló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döntés támogatás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714612" y="314324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Köszönöm a figyelmet!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Motiváció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 descr="20051020_56791_0100_P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00364" y="2786058"/>
            <a:ext cx="3286148" cy="3286148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42844" y="78579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 smtClean="0">
                <a:latin typeface="Arial" pitchFamily="34" charset="0"/>
                <a:cs typeface="Arial" pitchFamily="34" charset="0"/>
              </a:rPr>
              <a:t>Cukorbetegség szövődményeként kialakuló retina károsodás (diabéteszes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retinopátia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DR) diagnosztizálásának támogatása, illetve automatikus szűrőrendszer fejlesztése.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14282" y="1643050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 smtClean="0">
                <a:latin typeface="Arial" pitchFamily="34" charset="0"/>
                <a:cs typeface="Arial" pitchFamily="34" charset="0"/>
              </a:rPr>
              <a:t>A diagnózis alapja a színes digitális retinaképek kiértékelése. </a:t>
            </a:r>
          </a:p>
          <a:p>
            <a:pPr algn="just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Előnyök: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nem-invazív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relatíve olcsó.</a:t>
            </a:r>
          </a:p>
          <a:p>
            <a:pPr algn="just">
              <a:buFont typeface="Arial" pitchFamily="34" charset="0"/>
              <a:buChar char="•"/>
            </a:pPr>
            <a:r>
              <a:rPr lang="hu-H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Hátrányok: ember és időigényes.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143240" y="6072206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Arial" pitchFamily="34" charset="0"/>
                <a:cs typeface="Arial" pitchFamily="34" charset="0"/>
              </a:rPr>
              <a:t>Színes szemfenék-kép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Mikroaneurizma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detektálás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142844" y="5214950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A DR legelőször megjelenő tünetei. </a:t>
            </a:r>
          </a:p>
          <a:p>
            <a:pPr>
              <a:buFont typeface="Arial" pitchFamily="34" charset="0"/>
              <a:buChar char="•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Kis méretű, kör alakú vérzések.</a:t>
            </a:r>
          </a:p>
          <a:p>
            <a:pPr>
              <a:buFont typeface="Arial" pitchFamily="34" charset="0"/>
              <a:buChar char="•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Az érhálózat kereszteződései lokálisan nagyon hasonlóak.</a:t>
            </a:r>
          </a:p>
        </p:txBody>
      </p:sp>
      <p:pic>
        <p:nvPicPr>
          <p:cNvPr id="12" name="Kép 11" descr="example_image_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785794"/>
            <a:ext cx="4643470" cy="409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Érhálózat szegmentálás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031" y="785794"/>
            <a:ext cx="3308851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4531" y="785794"/>
            <a:ext cx="3458213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Jobbra nyíl 9"/>
          <p:cNvSpPr/>
          <p:nvPr/>
        </p:nvSpPr>
        <p:spPr>
          <a:xfrm>
            <a:off x="4214810" y="2357430"/>
            <a:ext cx="571504" cy="50006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14282" y="4669705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retinopátia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későbbi stádiumában torzulhatnak az erek, illetve új erek jelenhetnek meg.</a:t>
            </a:r>
          </a:p>
          <a:p>
            <a:pPr>
              <a:buFont typeface="Arial" pitchFamily="34" charset="0"/>
              <a:buChar char="•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Pontos érhálózat ismeretében javítható más anatómiai képletek detektálása.</a:t>
            </a:r>
          </a:p>
          <a:p>
            <a:pPr>
              <a:buFont typeface="Arial" pitchFamily="34" charset="0"/>
              <a:buChar char="•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Elváltozások, például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exudátumok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és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aneurizmák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detektálását is segítheti.</a:t>
            </a:r>
          </a:p>
          <a:p>
            <a:pPr>
              <a:buFont typeface="Arial" pitchFamily="34" charset="0"/>
              <a:buChar char="•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A szegmentálást nehezítik az éles kontrasztú világos területek, például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exudátumok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Keresztmetszeti profilok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3071810"/>
            <a:ext cx="3000396" cy="30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86124"/>
            <a:ext cx="571431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142844" y="785794"/>
            <a:ext cx="885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A kép egy keresztmetszeti profilja egy a képen áthaladó egyenes mentén vett intenzitás értékeket tartalmazza.</a:t>
            </a:r>
          </a:p>
          <a:p>
            <a:pPr algn="just">
              <a:buFont typeface="Arial" pitchFamily="34" charset="0"/>
              <a:buChar char="•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Az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aneurizmák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maximális átmérője és az erek maximális vastagsága adott.</a:t>
            </a:r>
          </a:p>
          <a:p>
            <a:pPr algn="just">
              <a:buFont typeface="Arial" pitchFamily="34" charset="0"/>
              <a:buChar char="•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Egydimenziós átmérő kritérium alapú nyitás transzformáció használatával konstruálható egy magasság profil.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7" y="5066835"/>
            <a:ext cx="5715040" cy="86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elé nyíl 8"/>
          <p:cNvSpPr/>
          <p:nvPr/>
        </p:nvSpPr>
        <p:spPr>
          <a:xfrm>
            <a:off x="5857884" y="4643446"/>
            <a:ext cx="500066" cy="57150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357950" y="464344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Átmérő kritérium alapú top-hat transzformáció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Irány-szerinti magasság vektorok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142844" y="92867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 kép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scannelése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megfelelő lépésközzel minden irányra.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Magasság profilok meghatározása.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 magasság profil értékeinek tárolása a megfelelő koordinátákhoz tartozó vektorokban.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05592"/>
            <a:ext cx="7862931" cy="209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142844" y="2629911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 smtClean="0">
                <a:latin typeface="Arial" pitchFamily="34" charset="0"/>
                <a:cs typeface="Arial" pitchFamily="34" charset="0"/>
              </a:rPr>
              <a:t>Mivel az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aneurizmák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kis méretű kör alakú struktúrák, így minden irányra közel azonosak a kiszámolt magasság értékek.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Mikroaneurizma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detektor I.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214282" y="1071546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Peak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Ratio Map (PRM)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-ek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minden küszöbértékre.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Módosított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Diameter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Opening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PRM-eken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, adott küszöbérték melletti MA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map (PM).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Score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map megkonstruálása a különböző  küszöbértékhez tartozó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PM-ek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súlyozott maximumából. 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Kép 10" descr="image38_training_mark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1" y="3571876"/>
            <a:ext cx="2639999" cy="1980000"/>
          </a:xfrm>
          <a:prstGeom prst="rect">
            <a:avLst/>
          </a:prstGeom>
        </p:spPr>
      </p:pic>
      <p:pic>
        <p:nvPicPr>
          <p:cNvPr id="12" name="Kép 11" descr="image38_training_th6_p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22" y="3571876"/>
            <a:ext cx="2640000" cy="1980000"/>
          </a:xfrm>
          <a:prstGeom prst="rect">
            <a:avLst/>
          </a:prstGeom>
        </p:spPr>
      </p:pic>
      <p:pic>
        <p:nvPicPr>
          <p:cNvPr id="13" name="Kép 12" descr="image38_training_sco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2594" y="3571876"/>
            <a:ext cx="2640000" cy="1980000"/>
          </a:xfrm>
          <a:prstGeom prst="rect">
            <a:avLst/>
          </a:prstGeom>
        </p:spPr>
      </p:pic>
      <p:sp>
        <p:nvSpPr>
          <p:cNvPr id="14" name="Jobbra nyíl 13"/>
          <p:cNvSpPr/>
          <p:nvPr/>
        </p:nvSpPr>
        <p:spPr>
          <a:xfrm>
            <a:off x="2857488" y="4357694"/>
            <a:ext cx="357190" cy="42862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6000760" y="4357694"/>
            <a:ext cx="357190" cy="42862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0" y="64579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Lazar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and A. Hajdu, “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Microaneurysm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detection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retinal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rotating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cross-section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,” </a:t>
            </a:r>
            <a:r>
              <a:rPr lang="hu-HU" sz="1000" i="1" dirty="0" err="1" smtClean="0">
                <a:latin typeface="Arial" pitchFamily="34" charset="0"/>
                <a:cs typeface="Arial" pitchFamily="34" charset="0"/>
              </a:rPr>
              <a:t>Biomedical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i="1" dirty="0" err="1" smtClean="0">
                <a:latin typeface="Arial" pitchFamily="34" charset="0"/>
                <a:cs typeface="Arial" pitchFamily="34" charset="0"/>
              </a:rPr>
              <a:t>Imaging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000" i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i="1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i="1" dirty="0" err="1" smtClean="0">
                <a:latin typeface="Arial" pitchFamily="34" charset="0"/>
                <a:cs typeface="Arial" pitchFamily="34" charset="0"/>
              </a:rPr>
              <a:t>Macro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, 2011 IEEE International </a:t>
            </a:r>
            <a:r>
              <a:rPr lang="hu-HU" sz="1000" i="1" dirty="0" err="1" smtClean="0">
                <a:latin typeface="Arial" pitchFamily="34" charset="0"/>
                <a:cs typeface="Arial" pitchFamily="34" charset="0"/>
              </a:rPr>
              <a:t>Symposium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i="1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pp. 1405-1409, 2011.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142844" y="1391181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Vessel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score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map kiszámítása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Hiszterézis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alapú küszöbölés.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Komponensek szűrése.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Érhálózat szegmentáló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071810"/>
            <a:ext cx="8934445" cy="234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357298"/>
            <a:ext cx="1357322" cy="46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-8122" y="6457914"/>
            <a:ext cx="9152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>
                <a:latin typeface="Arial" pitchFamily="34" charset="0"/>
                <a:cs typeface="Arial" pitchFamily="34" charset="0"/>
              </a:rPr>
              <a:t>I. Lazar and A.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Hajdu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„Segmentation of Vessels in Retinal Images Based on Directional Height Statistics”, 34th Annual International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Conference of the IEEE Engineering in Medicine and Biology Society, pp. 1458-1461, 2012.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Érhálózat szegmentáló (folyt.)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42844" y="582570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039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6215082"/>
            <a:ext cx="7143800" cy="42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473</Words>
  <Application>Microsoft Office PowerPoint</Application>
  <PresentationFormat>Diavetítés a képernyőre (4:3 oldalarány)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Keresztmetszeti intenzitás profilokon alapuló mikroaneurizma detektálás és érhálózat szegmentálás retina képeken</vt:lpstr>
      <vt:lpstr>Motiváció</vt:lpstr>
      <vt:lpstr>Mikroaneurizma detektálás</vt:lpstr>
      <vt:lpstr>Érhálózat szegmentálás</vt:lpstr>
      <vt:lpstr>Keresztmetszeti profilok</vt:lpstr>
      <vt:lpstr>Irány-szerinti magasság vektorok</vt:lpstr>
      <vt:lpstr>Mikroaneurizma detektor I.</vt:lpstr>
      <vt:lpstr>Érhálózat szegmentáló</vt:lpstr>
      <vt:lpstr>Érhálózat szegmentáló (folyt.)</vt:lpstr>
      <vt:lpstr>Kísérleti eredmények</vt:lpstr>
      <vt:lpstr>Mikroaneurizma detektor II.</vt:lpstr>
      <vt:lpstr>Mikroaneurizma detektor II. (folyt)</vt:lpstr>
      <vt:lpstr>Mikroaneurizma detektor II. (folyt.)</vt:lpstr>
      <vt:lpstr>Mikroaneurizma detektor II. (folyt.)</vt:lpstr>
      <vt:lpstr>Eredmények</vt:lpstr>
      <vt:lpstr>16. dia</vt:lpstr>
      <vt:lpstr>Dermatoszkópos kép elemzés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lazari</dc:creator>
  <cp:lastModifiedBy>lazari</cp:lastModifiedBy>
  <cp:revision>120</cp:revision>
  <dcterms:created xsi:type="dcterms:W3CDTF">2013-01-27T17:56:29Z</dcterms:created>
  <dcterms:modified xsi:type="dcterms:W3CDTF">2013-04-02T14:20:16Z</dcterms:modified>
</cp:coreProperties>
</file>